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3"/>
  </p:notesMasterIdLst>
  <p:sldIdLst>
    <p:sldId id="308" r:id="rId2"/>
    <p:sldId id="309" r:id="rId3"/>
    <p:sldId id="311" r:id="rId4"/>
    <p:sldId id="310" r:id="rId5"/>
    <p:sldId id="316" r:id="rId6"/>
    <p:sldId id="314" r:id="rId7"/>
    <p:sldId id="313" r:id="rId8"/>
    <p:sldId id="317" r:id="rId9"/>
    <p:sldId id="319" r:id="rId10"/>
    <p:sldId id="320" r:id="rId11"/>
    <p:sldId id="318" r:id="rId12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36" autoAdjust="0"/>
    <p:restoredTop sz="77652" autoAdjust="0"/>
  </p:normalViewPr>
  <p:slideViewPr>
    <p:cSldViewPr>
      <p:cViewPr>
        <p:scale>
          <a:sx n="75" d="100"/>
          <a:sy n="75" d="100"/>
        </p:scale>
        <p:origin x="1368" y="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35B05B9-C819-46E9-B7C4-781D5922F114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1A73D8D-785E-4A1F-A808-40C93FE75B2A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07851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918931-EA0D-4164-8F29-81B78DFB5AAF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45D74-F3E8-46AC-9AE0-0110ADC7FF28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5429F-630F-482B-8808-23A00662411D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0872DD-8850-457E-8C4D-3D9FA93F2A4E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D88574-6494-450E-994C-18947F2C485C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5920E-D86A-4121-A888-8E52276A2B2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BBC0A-B276-4565-B94A-342290D77545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9B3A99-5C20-4C80-9F07-00CD9C7B96DD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473A73-B86C-43D1-905D-D9F6FC8354AC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8537D-AE94-4BCA-BFE5-3C4D1BC33B6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C5B08D-6034-4C90-8AAF-A4C739041684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AC7F6-D38B-4463-AF18-9303550436E6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9D421-1CA2-4D52-B03C-E8CF97F517DB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7F06A9-5FF2-4016-AC66-A2339404A2DE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9E225-D64D-40DC-A6E6-180A27B7B2AE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17ED9-61A3-4897-BF87-C7549090C17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41596B-895E-4435-9A4C-D072E4225DF8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B18C9-1F36-4E27-B37B-42F19EA69A8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D581A-A4CF-4D9D-ADF3-29B699AC72CD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3F402E-AD9E-4E89-B99F-076FE956933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3EDF09-C666-46B1-9C6E-19ABB598566C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51FC1-0A20-4315-8BBD-54A39AC585F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E429D1E-59E1-4B0B-B795-18CB6ABE5C68}" type="datetimeFigureOut">
              <a:rPr lang="es-ES"/>
              <a:pPr>
                <a:defRPr/>
              </a:pPr>
              <a:t>27/11/17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8A251C9-620D-453B-AEA0-B969C5D9A47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Relationship Id="rId3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449" y="6021288"/>
            <a:ext cx="8529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Haythornthwaite</a:t>
            </a:r>
            <a:r>
              <a:rPr lang="en-US" sz="1400" dirty="0"/>
              <a:t>, C. (2009). Crowds and communities: Light and heavyweight models of peer production. </a:t>
            </a:r>
            <a:endParaRPr lang="en-US" sz="1400" dirty="0" smtClean="0"/>
          </a:p>
          <a:p>
            <a:r>
              <a:rPr lang="en-US" sz="1400" dirty="0" smtClean="0"/>
              <a:t>In </a:t>
            </a:r>
            <a:r>
              <a:rPr lang="en-US" sz="1400" i="1" dirty="0"/>
              <a:t>Proceedings of the 42nd Annual Hawaii International Conference on System Sciences, HICSS</a:t>
            </a:r>
            <a:r>
              <a:rPr lang="en-US" sz="1400" dirty="0"/>
              <a:t>. </a:t>
            </a:r>
            <a:endParaRPr lang="es-ES_tradnl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564904"/>
            <a:ext cx="3670300" cy="222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2708920"/>
            <a:ext cx="3132988" cy="19385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4800" y="795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1560" y="786243"/>
            <a:ext cx="8229600" cy="1143000"/>
          </a:xfrm>
        </p:spPr>
        <p:txBody>
          <a:bodyPr/>
          <a:lstStyle/>
          <a:p>
            <a:r>
              <a:rPr lang="es-ES_tradnl" dirty="0" smtClean="0"/>
              <a:t>Crowdsourcing</a:t>
            </a:r>
            <a:br>
              <a:rPr lang="es-ES_tradnl" dirty="0" smtClean="0"/>
            </a:br>
            <a:r>
              <a:rPr lang="es-ES_tradnl" sz="2800" dirty="0" smtClean="0"/>
              <a:t>y el peso de las alternativas</a:t>
            </a:r>
            <a:endParaRPr lang="es-ES_trad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Reconocimiento, Recompensa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250704" cy="4525963"/>
          </a:xfrm>
        </p:spPr>
        <p:txBody>
          <a:bodyPr/>
          <a:lstStyle/>
          <a:p>
            <a:pPr marL="0" indent="0">
              <a:buNone/>
            </a:pPr>
            <a:r>
              <a:rPr lang="es-ES_tradnl" b="1" dirty="0" smtClean="0"/>
              <a:t>Liviano</a:t>
            </a:r>
          </a:p>
          <a:p>
            <a:r>
              <a:rPr lang="es-ES_tradnl" dirty="0" smtClean="0"/>
              <a:t>Cuantitativo (</a:t>
            </a:r>
            <a:r>
              <a:rPr lang="es-ES_tradnl" dirty="0" err="1" smtClean="0"/>
              <a:t>p.e</a:t>
            </a:r>
            <a:r>
              <a:rPr lang="es-ES_tradnl" dirty="0" smtClean="0"/>
              <a:t>. Cantidad de contribuciones)</a:t>
            </a:r>
          </a:p>
          <a:p>
            <a:r>
              <a:rPr lang="es-ES_tradnl" dirty="0" smtClean="0"/>
              <a:t>Solo relevante dentro del ámbito de contribución</a:t>
            </a:r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7944" y="1600200"/>
            <a:ext cx="4618856" cy="4525963"/>
          </a:xfrm>
        </p:spPr>
        <p:txBody>
          <a:bodyPr/>
          <a:lstStyle/>
          <a:p>
            <a:pPr marL="0" indent="0">
              <a:buNone/>
            </a:pPr>
            <a:r>
              <a:rPr lang="es-ES_tradnl" b="1" dirty="0" smtClean="0"/>
              <a:t>Pesado</a:t>
            </a:r>
          </a:p>
          <a:p>
            <a:r>
              <a:rPr lang="es-ES_tradnl" dirty="0" smtClean="0"/>
              <a:t>Cualitativo</a:t>
            </a:r>
          </a:p>
          <a:p>
            <a:r>
              <a:rPr lang="es-ES_tradnl" dirty="0" smtClean="0"/>
              <a:t>Permeable al campo de interés</a:t>
            </a:r>
          </a:p>
          <a:p>
            <a:r>
              <a:rPr lang="es-ES_tradnl" dirty="0" smtClean="0"/>
              <a:t>Interno: calidad de las contribuciones, experiencia</a:t>
            </a:r>
          </a:p>
          <a:p>
            <a:r>
              <a:rPr lang="es-ES_tradnl" dirty="0" smtClean="0"/>
              <a:t>Externo: experiencia en campo</a:t>
            </a:r>
          </a:p>
          <a:p>
            <a:r>
              <a:rPr lang="es-ES_tradnl" dirty="0" smtClean="0"/>
              <a:t>Revisiones de pares</a:t>
            </a:r>
            <a:endParaRPr lang="es-ES_trad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091" y="1600200"/>
            <a:ext cx="778409" cy="481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389" y="1600200"/>
            <a:ext cx="795394" cy="481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181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¿Cómo es Wikipedia?</a:t>
            </a:r>
            <a:endParaRPr lang="es-ES_tradnl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23528" y="3612157"/>
            <a:ext cx="3682752" cy="2509739"/>
          </a:xfrm>
        </p:spPr>
        <p:txBody>
          <a:bodyPr/>
          <a:lstStyle/>
          <a:p>
            <a:r>
              <a:rPr lang="es-ES_tradnl" sz="2000" dirty="0" smtClean="0"/>
              <a:t>¿Cuánta formación es necesaria?</a:t>
            </a:r>
          </a:p>
          <a:p>
            <a:r>
              <a:rPr lang="es-ES_tradnl" sz="2000" dirty="0" smtClean="0"/>
              <a:t>¿Cuándo debe contribuir cada uno?</a:t>
            </a:r>
          </a:p>
          <a:p>
            <a:r>
              <a:rPr lang="es-ES_tradnl" sz="2000" dirty="0" smtClean="0"/>
              <a:t>¿Qué compromiso implica?</a:t>
            </a:r>
          </a:p>
          <a:p>
            <a:r>
              <a:rPr lang="es-ES_tradnl" sz="2000" dirty="0" smtClean="0"/>
              <a:t>¿Cuánta coordinación es necesaria?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139952" y="3573016"/>
            <a:ext cx="4824536" cy="2509739"/>
          </a:xfrm>
        </p:spPr>
        <p:txBody>
          <a:bodyPr/>
          <a:lstStyle/>
          <a:p>
            <a:r>
              <a:rPr lang="es-ES_tradnl" sz="2000" dirty="0" smtClean="0"/>
              <a:t>¿Cuán clara/acotada es la tarea?</a:t>
            </a:r>
          </a:p>
          <a:p>
            <a:r>
              <a:rPr lang="es-ES_tradnl" sz="2000" dirty="0"/>
              <a:t>¿Cómo se define una contribución válida?</a:t>
            </a:r>
          </a:p>
          <a:p>
            <a:r>
              <a:rPr lang="es-ES_tradnl" sz="2000" dirty="0" smtClean="0"/>
              <a:t>¿Cómo debo retribuir?</a:t>
            </a:r>
          </a:p>
          <a:p>
            <a:r>
              <a:rPr lang="es-ES_tradnl" sz="2000" dirty="0" smtClean="0"/>
              <a:t>¿Cuán fácil es participar?</a:t>
            </a:r>
          </a:p>
          <a:p>
            <a:r>
              <a:rPr lang="es-ES_tradnl" sz="2000" dirty="0" smtClean="0"/>
              <a:t>¿Cuánta gente necesito?</a:t>
            </a:r>
          </a:p>
          <a:p>
            <a:r>
              <a:rPr lang="es-ES_tradnl" sz="2000" dirty="0" smtClean="0"/>
              <a:t>¿Comunidad / desconocidos?</a:t>
            </a:r>
          </a:p>
        </p:txBody>
      </p:sp>
      <p:pic>
        <p:nvPicPr>
          <p:cNvPr id="6" name="Picture 2" descr="New-Bouncywikilogo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1628800"/>
            <a:ext cx="2476500" cy="2476501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45887">
            <a:off x="5986299" y="1924327"/>
            <a:ext cx="1343732" cy="831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79676">
            <a:off x="1285406" y="1978056"/>
            <a:ext cx="1463606" cy="8862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3120320" y="6331264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r>
              <a:rPr lang="es-ES" dirty="0" smtClean="0"/>
              <a:t> p</a:t>
            </a:r>
            <a:r>
              <a:rPr lang="es-ES_tradnl" dirty="0" err="1" smtClean="0"/>
              <a:t>regunta</a:t>
            </a:r>
            <a:r>
              <a:rPr lang="es-ES_tradnl" dirty="0" smtClean="0"/>
              <a:t> con trampa </a:t>
            </a:r>
            <a:r>
              <a:rPr lang="mr-IN" dirty="0" smtClean="0"/>
              <a:t>…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07742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Crowd-soucring</a:t>
            </a:r>
            <a:endParaRPr lang="es-ES_tradn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3917" y="1417638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s-ES_tradnl" dirty="0" smtClean="0"/>
              <a:t>Externalización</a:t>
            </a:r>
            <a:r>
              <a:rPr lang="es-ES_tradnl" dirty="0"/>
              <a:t>, por parte de una empresa o institución, de una función realizada por un empleado, a un grupo indefinido (y normalmente grande) de personas, mediante una convocatoria abierta. Esta externalización puede tomar la forma de una producción-de-iguales </a:t>
            </a:r>
            <a:r>
              <a:rPr lang="es-ES_tradnl" dirty="0" smtClean="0"/>
              <a:t>cuando </a:t>
            </a:r>
            <a:r>
              <a:rPr lang="es-ES_tradnl" dirty="0"/>
              <a:t>el trabajo se realiza de forma colaborativa, pero también puede llevarse a cabo de forma </a:t>
            </a:r>
            <a:r>
              <a:rPr lang="es-ES_tradnl" dirty="0" smtClean="0"/>
              <a:t>individual</a:t>
            </a:r>
            <a:endParaRPr lang="es-ES_tradnl" dirty="0"/>
          </a:p>
        </p:txBody>
      </p:sp>
      <p:sp>
        <p:nvSpPr>
          <p:cNvPr id="5" name="TextBox 4"/>
          <p:cNvSpPr txBox="1"/>
          <p:nvPr/>
        </p:nvSpPr>
        <p:spPr>
          <a:xfrm>
            <a:off x="1763688" y="6126163"/>
            <a:ext cx="591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Howe J., The rise of crowdsourcing, Wired 14(6) (2006).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86691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smtClean="0"/>
              <a:t>Amazon Mechanical Turk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Es una bolsa de </a:t>
            </a:r>
            <a:r>
              <a:rPr lang="es-ES" dirty="0" err="1" smtClean="0"/>
              <a:t>microtrabajos</a:t>
            </a:r>
            <a:endParaRPr lang="es-ES" dirty="0" smtClean="0"/>
          </a:p>
          <a:p>
            <a:pPr lvl="1"/>
            <a:r>
              <a:rPr lang="es-ES" dirty="0" smtClean="0"/>
              <a:t>en el rango de centavos a dólares</a:t>
            </a:r>
          </a:p>
          <a:p>
            <a:r>
              <a:rPr lang="es-ES" dirty="0" smtClean="0"/>
              <a:t>Ejemplo:</a:t>
            </a:r>
          </a:p>
          <a:p>
            <a:pPr lvl="1"/>
            <a:r>
              <a:rPr lang="es-ES" dirty="0" smtClean="0"/>
              <a:t>Transcribir información</a:t>
            </a:r>
          </a:p>
          <a:p>
            <a:pPr lvl="1"/>
            <a:r>
              <a:rPr lang="es-ES" dirty="0" smtClean="0"/>
              <a:t>Etiquetar imágenes</a:t>
            </a:r>
          </a:p>
          <a:p>
            <a:pPr lvl="1"/>
            <a:r>
              <a:rPr lang="es-ES" dirty="0" smtClean="0"/>
              <a:t>Comentar en blogs</a:t>
            </a:r>
          </a:p>
          <a:p>
            <a:pPr lvl="1"/>
            <a:r>
              <a:rPr lang="es-ES" dirty="0" smtClean="0"/>
              <a:t>Clasificar documentos</a:t>
            </a:r>
          </a:p>
          <a:p>
            <a:pPr lvl="1"/>
            <a:r>
              <a:rPr lang="es-ES" dirty="0" smtClean="0"/>
              <a:t>Hacer bromas pesadas</a:t>
            </a:r>
          </a:p>
          <a:p>
            <a:pPr lvl="1"/>
            <a:endParaRPr lang="es-ES" dirty="0" smtClean="0"/>
          </a:p>
          <a:p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>
          <a:xfrm>
            <a:off x="4648200" y="2119786"/>
            <a:ext cx="4038600" cy="4006377"/>
          </a:xfrm>
        </p:spPr>
        <p:txBody>
          <a:bodyPr>
            <a:normAutofit/>
          </a:bodyPr>
          <a:lstStyle/>
          <a:p>
            <a:r>
              <a:rPr lang="es-ES" dirty="0" smtClean="0"/>
              <a:t>170.000 tareas disponibles (hoy)</a:t>
            </a:r>
          </a:p>
          <a:p>
            <a:r>
              <a:rPr lang="es-ES" dirty="0" smtClean="0"/>
              <a:t>30.000 nuevas tareas por día</a:t>
            </a:r>
          </a:p>
          <a:p>
            <a:r>
              <a:rPr lang="es-ES" dirty="0" smtClean="0"/>
              <a:t>4.000 tareas completas por día</a:t>
            </a:r>
          </a:p>
          <a:p>
            <a:r>
              <a:rPr lang="es-ES" dirty="0" smtClean="0"/>
              <a:t>Entre $50M-$100M de trabajo al año 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644" y="274638"/>
            <a:ext cx="1426595" cy="152305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294586"/>
            <a:ext cx="8458200" cy="51371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31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smtClean="0"/>
              <a:t>Amazon Mechanical Turk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Es una bolsa de </a:t>
            </a:r>
            <a:r>
              <a:rPr lang="es-ES" dirty="0" err="1" smtClean="0"/>
              <a:t>microtrabajos</a:t>
            </a:r>
            <a:endParaRPr lang="es-ES" dirty="0" smtClean="0"/>
          </a:p>
          <a:p>
            <a:pPr lvl="1"/>
            <a:r>
              <a:rPr lang="es-ES" dirty="0" smtClean="0"/>
              <a:t>en el rango de centavos a dólares</a:t>
            </a:r>
          </a:p>
          <a:p>
            <a:r>
              <a:rPr lang="es-ES" dirty="0" smtClean="0"/>
              <a:t>Ejemplo:</a:t>
            </a:r>
          </a:p>
          <a:p>
            <a:pPr lvl="1"/>
            <a:r>
              <a:rPr lang="es-ES" dirty="0" smtClean="0"/>
              <a:t>Transcribir información</a:t>
            </a:r>
          </a:p>
          <a:p>
            <a:pPr lvl="1"/>
            <a:r>
              <a:rPr lang="es-ES" dirty="0" smtClean="0"/>
              <a:t>Etiquetar imágenes</a:t>
            </a:r>
          </a:p>
          <a:p>
            <a:pPr lvl="1"/>
            <a:r>
              <a:rPr lang="es-ES" dirty="0" smtClean="0"/>
              <a:t>Comentar en blogs</a:t>
            </a:r>
          </a:p>
          <a:p>
            <a:pPr lvl="1"/>
            <a:r>
              <a:rPr lang="es-ES" dirty="0" smtClean="0"/>
              <a:t>Clasificar documentos</a:t>
            </a:r>
          </a:p>
          <a:p>
            <a:pPr lvl="1"/>
            <a:r>
              <a:rPr lang="es-ES" dirty="0" smtClean="0"/>
              <a:t>Hacer bromas pesadas</a:t>
            </a:r>
          </a:p>
          <a:p>
            <a:pPr lvl="1"/>
            <a:endParaRPr lang="es-ES" dirty="0" smtClean="0"/>
          </a:p>
          <a:p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>
          <a:xfrm>
            <a:off x="4648200" y="2119786"/>
            <a:ext cx="4038600" cy="4006377"/>
          </a:xfrm>
        </p:spPr>
        <p:txBody>
          <a:bodyPr>
            <a:normAutofit/>
          </a:bodyPr>
          <a:lstStyle/>
          <a:p>
            <a:r>
              <a:rPr lang="es-ES" dirty="0" smtClean="0"/>
              <a:t>170.000 tareas disponibles (hoy)</a:t>
            </a:r>
          </a:p>
          <a:p>
            <a:r>
              <a:rPr lang="es-ES" dirty="0" smtClean="0"/>
              <a:t>30.000 nuevas tareas por día</a:t>
            </a:r>
          </a:p>
          <a:p>
            <a:r>
              <a:rPr lang="es-ES" dirty="0" smtClean="0"/>
              <a:t>4.000 tareas completas por día</a:t>
            </a:r>
          </a:p>
          <a:p>
            <a:r>
              <a:rPr lang="es-ES" dirty="0" smtClean="0"/>
              <a:t>Entre $50M-$100M de trabajo al año 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644" y="274638"/>
            <a:ext cx="1426595" cy="15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¿cuál “pesado” es mi proyecto?</a:t>
            </a:r>
            <a:endParaRPr lang="es-ES_tradnl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23528" y="1639341"/>
            <a:ext cx="3682752" cy="4525963"/>
          </a:xfrm>
        </p:spPr>
        <p:txBody>
          <a:bodyPr/>
          <a:lstStyle/>
          <a:p>
            <a:r>
              <a:rPr lang="es-ES_tradnl" dirty="0" smtClean="0"/>
              <a:t>¿Cuánta formación es necesaria?</a:t>
            </a:r>
          </a:p>
          <a:p>
            <a:r>
              <a:rPr lang="es-ES_tradnl" dirty="0" smtClean="0"/>
              <a:t>¿Cuándo debe contribuir cada uno?</a:t>
            </a:r>
          </a:p>
          <a:p>
            <a:r>
              <a:rPr lang="es-ES_tradnl" dirty="0" smtClean="0"/>
              <a:t>¿Qué compromiso implica?</a:t>
            </a:r>
          </a:p>
          <a:p>
            <a:r>
              <a:rPr lang="es-ES_tradnl" dirty="0" smtClean="0"/>
              <a:t>¿Cuánta coordinación es necesaria?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139952" y="1600200"/>
            <a:ext cx="4824536" cy="4525963"/>
          </a:xfrm>
        </p:spPr>
        <p:txBody>
          <a:bodyPr/>
          <a:lstStyle/>
          <a:p>
            <a:r>
              <a:rPr lang="es-ES_tradnl" dirty="0" smtClean="0"/>
              <a:t>¿Cuán clara/acotada es la tarea?</a:t>
            </a:r>
          </a:p>
          <a:p>
            <a:r>
              <a:rPr lang="es-ES_tradnl" dirty="0"/>
              <a:t>¿Cómo se define una contribución válida?</a:t>
            </a:r>
          </a:p>
          <a:p>
            <a:r>
              <a:rPr lang="es-ES_tradnl" dirty="0" smtClean="0"/>
              <a:t>¿Cómo debo retribuir?</a:t>
            </a:r>
          </a:p>
          <a:p>
            <a:r>
              <a:rPr lang="es-ES_tradnl" dirty="0" smtClean="0"/>
              <a:t>¿Cuán fácil es participar?</a:t>
            </a:r>
          </a:p>
          <a:p>
            <a:r>
              <a:rPr lang="es-ES_tradnl" dirty="0" smtClean="0"/>
              <a:t>¿Cuánta gente necesito?</a:t>
            </a:r>
          </a:p>
          <a:p>
            <a:r>
              <a:rPr lang="es-ES_tradnl" dirty="0" smtClean="0"/>
              <a:t>¿Comunidad / desconocidos?</a:t>
            </a:r>
          </a:p>
        </p:txBody>
      </p:sp>
    </p:spTree>
    <p:extLst>
      <p:ext uri="{BB962C8B-B14F-4D97-AF65-F5344CB8AC3E}">
        <p14:creationId xmlns:p14="http://schemas.microsoft.com/office/powerpoint/2010/main" val="128404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59" y="908121"/>
            <a:ext cx="4071828" cy="2630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573016"/>
            <a:ext cx="3825057" cy="27363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759" y="383330"/>
            <a:ext cx="2408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smtClean="0"/>
              <a:t>SETI@HOME</a:t>
            </a:r>
            <a:endParaRPr lang="es-ES_tradnl" sz="2800" b="1"/>
          </a:p>
        </p:txBody>
      </p:sp>
      <p:sp>
        <p:nvSpPr>
          <p:cNvPr id="9" name="TextBox 8"/>
          <p:cNvSpPr txBox="1"/>
          <p:nvPr/>
        </p:nvSpPr>
        <p:spPr>
          <a:xfrm>
            <a:off x="5043016" y="3015516"/>
            <a:ext cx="3789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smtClean="0"/>
              <a:t>NASA@Clickworkers</a:t>
            </a:r>
            <a:endParaRPr lang="es-ES_tradnl" sz="2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333">
            <a:off x="6721860" y="752830"/>
            <a:ext cx="1608714" cy="974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6729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00521" y="2251994"/>
            <a:ext cx="4038600" cy="3254249"/>
          </a:xfrm>
        </p:spPr>
        <p:txBody>
          <a:bodyPr>
            <a:normAutofit/>
          </a:bodyPr>
          <a:lstStyle/>
          <a:p>
            <a:r>
              <a:rPr lang="es" sz="2400" dirty="0" smtClean="0"/>
              <a:t>Denoising Documents: algoritmos para mejorar documentos digitalizados</a:t>
            </a:r>
          </a:p>
          <a:p>
            <a:endParaRPr lang="es" sz="2400" dirty="0" smtClean="0"/>
          </a:p>
          <a:p>
            <a:r>
              <a:rPr lang="es" sz="2400" dirty="0" smtClean="0"/>
              <a:t>Netflix Price: algoritmos para mejorar </a:t>
            </a:r>
            <a:r>
              <a:rPr lang="es" sz="2400" dirty="0" smtClean="0"/>
              <a:t>recomendaciones</a:t>
            </a:r>
            <a:endParaRPr lang="es-ES" sz="2400" dirty="0" smtClean="0"/>
          </a:p>
          <a:p>
            <a:endParaRPr lang="es-ES" sz="240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616" y="2280133"/>
            <a:ext cx="2685536" cy="12608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16" y="3861048"/>
            <a:ext cx="2685536" cy="12847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4651" y="6164771"/>
            <a:ext cx="5309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https</a:t>
            </a:r>
            <a:r>
              <a:rPr lang="es-ES_tradnl" dirty="0"/>
              <a:t>://</a:t>
            </a:r>
            <a:r>
              <a:rPr lang="es-ES_tradnl" dirty="0" err="1" smtClean="0"/>
              <a:t>www.kaggle.com</a:t>
            </a:r>
            <a:r>
              <a:rPr lang="es-ES_tradnl" dirty="0" smtClean="0"/>
              <a:t>/c/</a:t>
            </a:r>
            <a:r>
              <a:rPr lang="es-ES_tradnl" dirty="0" err="1" smtClean="0"/>
              <a:t>denoising-dirty-documents</a:t>
            </a:r>
            <a:endParaRPr lang="es-ES_tradnl" dirty="0" smtClean="0"/>
          </a:p>
          <a:p>
            <a:r>
              <a:rPr lang="es-ES_tradnl" dirty="0"/>
              <a:t>http://</a:t>
            </a:r>
            <a:r>
              <a:rPr lang="es-ES_tradnl" dirty="0" err="1"/>
              <a:t>www.netflixprize.com</a:t>
            </a:r>
            <a:endParaRPr lang="es-ES_trad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616" y="3098059"/>
            <a:ext cx="1235968" cy="4428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46385">
            <a:off x="7612286" y="481028"/>
            <a:ext cx="1343732" cy="831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69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Contribuciones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b="1" dirty="0" smtClean="0"/>
              <a:t>Liviano</a:t>
            </a:r>
          </a:p>
          <a:p>
            <a:r>
              <a:rPr lang="es-ES_tradnl" dirty="0" smtClean="0"/>
              <a:t>Atómico/independiente</a:t>
            </a:r>
          </a:p>
          <a:p>
            <a:r>
              <a:rPr lang="es-ES_tradnl" dirty="0" smtClean="0"/>
              <a:t>Basado en reglas</a:t>
            </a:r>
          </a:p>
          <a:p>
            <a:r>
              <a:rPr lang="es-ES_tradnl" dirty="0" smtClean="0"/>
              <a:t>Delimitado</a:t>
            </a:r>
          </a:p>
          <a:p>
            <a:r>
              <a:rPr lang="es-ES_tradnl" dirty="0" smtClean="0"/>
              <a:t>Forma única, definido y validado por autoridad</a:t>
            </a:r>
          </a:p>
          <a:p>
            <a:r>
              <a:rPr lang="es-ES_tradnl" dirty="0" smtClean="0"/>
              <a:t>Requiere colaborar </a:t>
            </a:r>
            <a:endParaRPr lang="es-ES_trad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b="1" dirty="0" smtClean="0"/>
              <a:t>Pesado</a:t>
            </a:r>
          </a:p>
          <a:p>
            <a:r>
              <a:rPr lang="es-ES_tradnl" dirty="0" smtClean="0"/>
              <a:t>Conectado/revisado</a:t>
            </a:r>
          </a:p>
          <a:p>
            <a:r>
              <a:rPr lang="es-ES_tradnl" dirty="0" smtClean="0"/>
              <a:t>Basado en acuerdos</a:t>
            </a:r>
          </a:p>
          <a:p>
            <a:r>
              <a:rPr lang="es-ES_tradnl" dirty="0" smtClean="0"/>
              <a:t>Variable</a:t>
            </a:r>
          </a:p>
          <a:p>
            <a:r>
              <a:rPr lang="es-ES_tradnl" dirty="0" smtClean="0"/>
              <a:t>Formas variables, validado por consenso</a:t>
            </a:r>
          </a:p>
          <a:p>
            <a:r>
              <a:rPr lang="es-ES_tradnl" dirty="0" smtClean="0"/>
              <a:t>Requiere cooperar</a:t>
            </a:r>
            <a:endParaRPr lang="es-ES_trad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091" y="1600200"/>
            <a:ext cx="778409" cy="481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389" y="1600200"/>
            <a:ext cx="795394" cy="481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940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Foco en el grupo o el individuo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b="1" dirty="0" smtClean="0"/>
              <a:t>Liviano</a:t>
            </a:r>
          </a:p>
          <a:p>
            <a:r>
              <a:rPr lang="es-ES_tradnl" dirty="0" smtClean="0"/>
              <a:t>Anónimo</a:t>
            </a:r>
          </a:p>
          <a:p>
            <a:r>
              <a:rPr lang="es-ES_tradnl" dirty="0" smtClean="0"/>
              <a:t>No requiere mantener historial</a:t>
            </a:r>
          </a:p>
          <a:p>
            <a:r>
              <a:rPr lang="es-ES_tradnl" dirty="0" smtClean="0"/>
              <a:t>Abierto, fácil entrada</a:t>
            </a:r>
          </a:p>
          <a:p>
            <a:r>
              <a:rPr lang="es-ES_tradnl" dirty="0" smtClean="0"/>
              <a:t>2 niveles: autoridades y contribuyentes</a:t>
            </a:r>
          </a:p>
          <a:p>
            <a:r>
              <a:rPr lang="es-ES_tradnl" dirty="0" smtClean="0"/>
              <a:t>Participación independiente y participativa</a:t>
            </a:r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b="1" dirty="0" smtClean="0"/>
              <a:t>Pesado</a:t>
            </a:r>
          </a:p>
          <a:p>
            <a:r>
              <a:rPr lang="es-ES_tradnl" dirty="0" smtClean="0"/>
              <a:t>Reconoce autoría</a:t>
            </a:r>
          </a:p>
          <a:p>
            <a:r>
              <a:rPr lang="es-ES_tradnl" dirty="0" smtClean="0"/>
              <a:t>La historia es importante </a:t>
            </a:r>
          </a:p>
          <a:p>
            <a:r>
              <a:rPr lang="es-ES_tradnl" dirty="0" smtClean="0"/>
              <a:t>Requerimientos de ingreso</a:t>
            </a:r>
          </a:p>
          <a:p>
            <a:r>
              <a:rPr lang="es-ES_tradnl" dirty="0" smtClean="0"/>
              <a:t>N niveles: de novatos a expertos</a:t>
            </a:r>
          </a:p>
          <a:p>
            <a:r>
              <a:rPr lang="es-ES_tradnl" dirty="0" smtClean="0"/>
              <a:t>Participación continua, al producto y proceso </a:t>
            </a:r>
          </a:p>
          <a:p>
            <a:endParaRPr lang="es-ES_tradnl" dirty="0" smtClean="0"/>
          </a:p>
          <a:p>
            <a:endParaRPr lang="es-ES_trad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091" y="1600200"/>
            <a:ext cx="778409" cy="481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389" y="1600200"/>
            <a:ext cx="795394" cy="481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40600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7275</TotalTime>
  <Words>507</Words>
  <Application>Microsoft Macintosh PowerPoint</Application>
  <PresentationFormat>On-screen Show (4:3)</PresentationFormat>
  <Paragraphs>99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Arial</vt:lpstr>
      <vt:lpstr>Tema de Office</vt:lpstr>
      <vt:lpstr>Crowdsourcing y el peso de las alternativas</vt:lpstr>
      <vt:lpstr>Crowd-soucring</vt:lpstr>
      <vt:lpstr>Amazon Mechanical Turk</vt:lpstr>
      <vt:lpstr>Amazon Mechanical Turk</vt:lpstr>
      <vt:lpstr>¿cuál “pesado” es mi proyecto?</vt:lpstr>
      <vt:lpstr>PowerPoint Presentation</vt:lpstr>
      <vt:lpstr>PowerPoint Presentation</vt:lpstr>
      <vt:lpstr>Contribuciones</vt:lpstr>
      <vt:lpstr>Foco en el grupo o el individuo</vt:lpstr>
      <vt:lpstr>Reconocimiento, Recompensa</vt:lpstr>
      <vt:lpstr>¿Cómo es Wikipedia?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Alejandro Fernandez</dc:creator>
  <cp:lastModifiedBy>Alejandro Fernandez</cp:lastModifiedBy>
  <cp:revision>530</cp:revision>
  <dcterms:created xsi:type="dcterms:W3CDTF">2012-03-16T02:44:20Z</dcterms:created>
  <dcterms:modified xsi:type="dcterms:W3CDTF">2017-11-28T00:58:46Z</dcterms:modified>
</cp:coreProperties>
</file>